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Poppi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Poppins-regular.fntdata"/><Relationship Id="rId21" Type="http://schemas.openxmlformats.org/officeDocument/2006/relationships/font" Target="fonts/Raleway-boldItalic.fntdata"/><Relationship Id="rId24" Type="http://schemas.openxmlformats.org/officeDocument/2006/relationships/font" Target="fonts/Poppins-italic.fntdata"/><Relationship Id="rId23" Type="http://schemas.openxmlformats.org/officeDocument/2006/relationships/font" Target="fonts/Poppi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Poppi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jpg>
</file>

<file path=ppt/media/image2.jpg>
</file>

<file path=ppt/media/image3.jpg>
</file>

<file path=ppt/media/image4.jpg>
</file>

<file path=ppt/media/image5.jp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 name="Shape 32"/>
        <p:cNvGrpSpPr/>
        <p:nvPr/>
      </p:nvGrpSpPr>
      <p:grpSpPr>
        <a:xfrm>
          <a:off x="0" y="0"/>
          <a:ext cx="0" cy="0"/>
          <a:chOff x="0" y="0"/>
          <a:chExt cx="0" cy="0"/>
        </a:xfrm>
      </p:grpSpPr>
      <p:sp>
        <p:nvSpPr>
          <p:cNvPr id="33" name="Google Shape;33;g36799584d74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 name="Google Shape;34;g36799584d74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Good afternoon, everyone. Today, I want to talk about a fundamental shift in our workplace and a powerful opportunity that comes with it. I’m calling this transformation 'From Mandate to Magnet,' and it's about how we can turn our FINRA offices into true hubs of connection.</a:t>
            </a:r>
            <a:endParaRPr>
              <a:solidFill>
                <a:schemeClr val="dk1"/>
              </a:solidFill>
            </a:endParaRPr>
          </a:p>
          <a:p>
            <a:pPr indent="0" lvl="0" marL="0" rtl="0" algn="l">
              <a:spcBef>
                <a:spcPts val="0"/>
              </a:spcBef>
              <a:spcAft>
                <a:spcPts val="0"/>
              </a:spcAft>
              <a:buNone/>
            </a:pPr>
            <a:r>
              <a:t/>
            </a:r>
            <a:endParaRPr sz="1000">
              <a:latin typeface="Poppins"/>
              <a:ea typeface="Poppins"/>
              <a:cs typeface="Poppins"/>
              <a:sym typeface="Poppi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SLIDES_API169528895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SLIDES_API169528895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you just saw, Finnect works by targeting our specific pain points. The 'Looking for Pals' feature directly solves David's problem—and the table tennis problem—by connecting employees for lunch, coffee, or carpooling. The 'Clubs' feature empowers our new hires to find their tribe, building communities around shared interests. And the 'News &amp; Icebreaker Hub' solves the silent meeting problem by providing a constant stream of easy conversation starters. It’s simple, intuitive, and effective. Plus, our Smart Chatbot instantly answers questions about pals and clubs, eliminating the need to browse through countless posts. It's simple, intuitive, and effective.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SLIDES_API169528895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SLIDES_API169528895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result is a more connected and collaborative FINRA. By breaking down silos, we foster innovation. By making it easy to build relationships, we improve morale and an employee's sense of belonging. And critically, we provide the support structure needed to make our hybrid model a resounding success.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6799584d74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6799584d74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latin typeface="Poppins"/>
              <a:ea typeface="Poppins"/>
              <a:cs typeface="Poppins"/>
              <a:sym typeface="Poppi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SLIDES_API169528895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 name="Google Shape;42;SLIDES_API169528895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let's start with the problem, because ignoring engagement has a steep and measurable cost. Disengagement is a silent drain on our resources. Annually, it costs U.S. firms over 450 billion dollars in lost productivity alone. When disengaged employees inevitably leave, the cost to replace them can be staggering—up to double their annual salary, depending on the role. This isn't a future problem; it's an urgent one. Right now, U.S. employee engagement is at a decade low, and over half the workforce is actively looking for a new job. The risk to our stability and bottom line is clear and present.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SLIDES_API169528895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 name="Google Shape;51;SLIDES_API169528895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on the other side of that risk lies a powerful opportunity. Proactively fostering engagement isn't just about mitigating loss; it's a performance multiplier. The data shows that engaged teams see a massive reduction in turnover—up to 46% in some cases. More importantly, it builds loyalty. An employee who feels connected and valued is five times less likely to quit. This creates a more stable, committed, and ultimately healthier workforce, with fewer instances of burnout and absenteeism. This is the strategic advantage we are aiming for.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SLIDES_API169528895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SLIDES_API169528895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with that business case in mind, let's turn to our current situation. This year, we implemented our mandatory Return-to-Office policy. This is a critical juncture. It's an opportunity to strengthen our culture, but it also introduces new friction. If we don't manage this transition proactively, we risk making our offices feel like an obligation rather than a destination. This is our moment to choose: we can either let challenges like employee isolation grow, or we can provide the tools to make our in-office time a powerful, strategic asset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SLIDES_API169528895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SLIDES_API169528895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understand this friction, let's talk about David. David is not a hypothetical case; he represents many of our colleagues. His team is in Rockville, but he commutes over two hours to the Dallas office to meet the RTO requirement. But what happens when he gets there? He spends the day in isolation. He doesn't know anyone, so lunch is eaten alone, and the spontaneous collaborations we want to foster just don't happen. His experience highlights a critical risk: our policy could inadvertently make our people feel more disconnected, not less.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SLIDES_API169528895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SLIDES_API169528895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David's story is just one example. These disconnects are happening every day in small, corrosive ways. Think about the awkward silence at the start of a virtual or hybrid meeting—a prime moment for connection, lost. Think of a new hire, eager to build their network but too shy to approach strangers. Or an employee who wants to play table tennis on a break but has no easy way to find a partner, so they just stay at their desk. These aren't huge problems on their own, but together, they erode our culture.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SLIDES_API169528895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SLIDES_API169528895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brings us to our central question: How do we solve this? How do we bridge the gap for David and eliminate these everyday disconnects? How do we transform our RTO policy from a logistical challenge into a powerful driver of engagement and culture at FINRA?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SLIDES_API169528895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SLIDES_API169528895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answer is Finnect. Finnect is our proposed hybrid work engagement portal. It’s a strategic digital platform designed specifically to solve these challenges. It’s not just another app; it’s an ecosystem engineered to make our in-office time intentional, collaborative, and genuinely engaging. It’s the tool that turns our offices from a place people </a:t>
            </a:r>
            <a:r>
              <a:rPr i="1" lang="en">
                <a:solidFill>
                  <a:schemeClr val="dk1"/>
                </a:solidFill>
              </a:rPr>
              <a:t>have</a:t>
            </a:r>
            <a:r>
              <a:rPr lang="en">
                <a:solidFill>
                  <a:schemeClr val="dk1"/>
                </a:solidFill>
              </a:rPr>
              <a:t> to be, into a place they </a:t>
            </a:r>
            <a:r>
              <a:rPr i="1" lang="en">
                <a:solidFill>
                  <a:schemeClr val="dk1"/>
                </a:solidFill>
              </a:rPr>
              <a:t>want</a:t>
            </a:r>
            <a:r>
              <a:rPr lang="en">
                <a:solidFill>
                  <a:schemeClr val="dk1"/>
                </a:solidFill>
              </a:rPr>
              <a:t> to be.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SLIDES_API169528895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SLIDES_API169528895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rather than just tell you about it, I'd like to show you. In this brief demo, I'll walk you through the key features of the Finnect portal and how it directly addresses the problems we've discussed.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1252728"/>
            <a:ext cx="5331000" cy="19476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215125"/>
            <a:ext cx="4739400" cy="792600"/>
          </a:xfrm>
          <a:prstGeom prst="rect">
            <a:avLst/>
          </a:prstGeom>
        </p:spPr>
        <p:txBody>
          <a:bodyPr anchorCtr="0" anchor="ctr" bIns="91425" lIns="91425" spcFirstLastPara="1" rIns="91425" wrap="square" tIns="91425">
            <a:normAutofit/>
          </a:bodyPr>
          <a:lstStyle>
            <a:lvl1pPr lvl="0">
              <a:lnSpc>
                <a:spcPct val="100000"/>
              </a:lnSpc>
              <a:spcBef>
                <a:spcPts val="0"/>
              </a:spcBef>
              <a:spcAft>
                <a:spcPts val="0"/>
              </a:spcAft>
              <a:buClr>
                <a:schemeClr val="dk2"/>
              </a:buClr>
              <a:buSzPts val="1600"/>
              <a:buFont typeface="Raleway"/>
              <a:buNone/>
              <a:defRPr sz="1600">
                <a:solidFill>
                  <a:schemeClr val="dk2"/>
                </a:solidFill>
                <a:latin typeface="Raleway"/>
                <a:ea typeface="Raleway"/>
                <a:cs typeface="Raleway"/>
                <a:sym typeface="Raleway"/>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 name="Google Shape;13;p2"/>
          <p:cNvSpPr/>
          <p:nvPr>
            <p:ph idx="2" type="pic"/>
          </p:nvPr>
        </p:nvSpPr>
        <p:spPr>
          <a:xfrm>
            <a:off x="5981375" y="1633728"/>
            <a:ext cx="2122800" cy="1946100"/>
          </a:xfrm>
          <a:prstGeom prst="roundRect">
            <a:avLst>
              <a:gd fmla="val 0" name="adj"/>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type="tx">
  <p:cSld name="TITLE_AND_BODY">
    <p:bg>
      <p:bgPr>
        <a:solidFill>
          <a:schemeClr val="accent4"/>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1051560" y="1078992"/>
            <a:ext cx="2651700" cy="75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 name="Google Shape;16;p3"/>
          <p:cNvSpPr txBox="1"/>
          <p:nvPr>
            <p:ph idx="1" type="body"/>
          </p:nvPr>
        </p:nvSpPr>
        <p:spPr>
          <a:xfrm>
            <a:off x="4974336" y="1069848"/>
            <a:ext cx="3758100" cy="2578500"/>
          </a:xfrm>
          <a:prstGeom prst="rect">
            <a:avLst/>
          </a:prstGeom>
        </p:spPr>
        <p:txBody>
          <a:bodyPr anchorCtr="0" anchor="t" bIns="91425" lIns="91425" spcFirstLastPara="1" rIns="91425" wrap="square" tIns="91425">
            <a:normAutofit/>
          </a:bodyPr>
          <a:lstStyle>
            <a:lvl1pPr indent="-330200" lvl="0" marL="457200" rtl="0">
              <a:spcBef>
                <a:spcPts val="0"/>
              </a:spcBef>
              <a:spcAft>
                <a:spcPts val="0"/>
              </a:spcAft>
              <a:buSzPts val="1600"/>
              <a:buChar char="●"/>
              <a:defRPr sz="1600"/>
            </a:lvl1pPr>
            <a:lvl2pPr indent="-323850" lvl="1" marL="914400" rtl="0">
              <a:spcBef>
                <a:spcPts val="0"/>
              </a:spcBef>
              <a:spcAft>
                <a:spcPts val="0"/>
              </a:spcAft>
              <a:buSzPts val="1500"/>
              <a:buChar char="○"/>
              <a:defRPr sz="1500"/>
            </a:lvl2pPr>
            <a:lvl3pPr indent="-317500" lvl="2" marL="1371600" rtl="0">
              <a:spcBef>
                <a:spcPts val="0"/>
              </a:spcBef>
              <a:spcAft>
                <a:spcPts val="0"/>
              </a:spcAft>
              <a:buSzPts val="1400"/>
              <a:buChar char="■"/>
              <a:defRPr/>
            </a:lvl3pPr>
            <a:lvl4pPr indent="-311150" lvl="3" marL="1828800" rtl="0">
              <a:spcBef>
                <a:spcPts val="0"/>
              </a:spcBef>
              <a:spcAft>
                <a:spcPts val="0"/>
              </a:spcAft>
              <a:buSzPts val="1300"/>
              <a:buChar char="●"/>
              <a:defRPr sz="1300"/>
            </a:lvl4pPr>
            <a:lvl5pPr indent="-304800" lvl="4" marL="2286000" rtl="0">
              <a:spcBef>
                <a:spcPts val="0"/>
              </a:spcBef>
              <a:spcAft>
                <a:spcPts val="0"/>
              </a:spcAft>
              <a:buSzPts val="1200"/>
              <a:buChar char="○"/>
              <a:defRPr sz="1200"/>
            </a:lvl5pPr>
            <a:lvl6pPr indent="-298450" lvl="5" marL="2743200" rtl="0">
              <a:spcBef>
                <a:spcPts val="0"/>
              </a:spcBef>
              <a:spcAft>
                <a:spcPts val="0"/>
              </a:spcAft>
              <a:buSzPts val="1100"/>
              <a:buChar char="■"/>
              <a:defRPr sz="1100"/>
            </a:lvl6pPr>
            <a:lvl7pPr indent="-292100" lvl="6" marL="3200400" rtl="0">
              <a:spcBef>
                <a:spcPts val="0"/>
              </a:spcBef>
              <a:spcAft>
                <a:spcPts val="0"/>
              </a:spcAft>
              <a:buSzPts val="1000"/>
              <a:buChar char="●"/>
              <a:defRPr sz="1000"/>
            </a:lvl7pPr>
            <a:lvl8pPr indent="-285750" lvl="7" marL="3657600" rtl="0">
              <a:spcBef>
                <a:spcPts val="0"/>
              </a:spcBef>
              <a:spcAft>
                <a:spcPts val="0"/>
              </a:spcAft>
              <a:buSzPts val="900"/>
              <a:buChar char="○"/>
              <a:defRPr sz="900"/>
            </a:lvl8pPr>
            <a:lvl9pPr indent="-279400" lvl="8" marL="4114800" rtl="0">
              <a:spcBef>
                <a:spcPts val="0"/>
              </a:spcBef>
              <a:spcAft>
                <a:spcPts val="0"/>
              </a:spcAft>
              <a:buSzPts val="800"/>
              <a:buChar char="■"/>
              <a:defRPr sz="800"/>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1" type="twoColTx">
  <p:cSld name="TITLE_AND_TWO_COLUMNS">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100"/>
              <a:buFont typeface="Poppins"/>
              <a:buNone/>
              <a:defRPr sz="2100">
                <a:latin typeface="Poppins"/>
                <a:ea typeface="Poppins"/>
                <a:cs typeface="Poppins"/>
                <a:sym typeface="Poppi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 name="Google Shape;20;p4"/>
          <p:cNvSpPr txBox="1"/>
          <p:nvPr>
            <p:ph idx="1" type="body"/>
          </p:nvPr>
        </p:nvSpPr>
        <p:spPr>
          <a:xfrm>
            <a:off x="311700" y="1298448"/>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2" name="Google Shape;22;p4"/>
          <p:cNvSpPr txBox="1"/>
          <p:nvPr>
            <p:ph idx="2" type="title"/>
          </p:nvPr>
        </p:nvSpPr>
        <p:spPr>
          <a:xfrm>
            <a:off x="311700" y="146300"/>
            <a:ext cx="8520600" cy="2988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 name="Google Shape;23;p4"/>
          <p:cNvSpPr/>
          <p:nvPr>
            <p:ph idx="3" type="pic"/>
          </p:nvPr>
        </p:nvSpPr>
        <p:spPr>
          <a:xfrm>
            <a:off x="4937760" y="1298448"/>
            <a:ext cx="3502200" cy="3310200"/>
          </a:xfrm>
          <a:prstGeom prst="roundRect">
            <a:avLst>
              <a:gd fmla="val 0" name="adj"/>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2">
  <p:cSld name="TITLE_AND_TWO_COLUMNS_1">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100"/>
              <a:buFont typeface="Poppins"/>
              <a:buNone/>
              <a:defRPr sz="2100">
                <a:latin typeface="Poppins"/>
                <a:ea typeface="Poppins"/>
                <a:cs typeface="Poppins"/>
                <a:sym typeface="Poppi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 name="Google Shape;26;p5"/>
          <p:cNvSpPr txBox="1"/>
          <p:nvPr>
            <p:ph idx="1" type="body"/>
          </p:nvPr>
        </p:nvSpPr>
        <p:spPr>
          <a:xfrm>
            <a:off x="311700" y="1298448"/>
            <a:ext cx="8522100" cy="3575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8" name="Google Shape;28;p5"/>
          <p:cNvSpPr txBox="1"/>
          <p:nvPr>
            <p:ph idx="2" type="title"/>
          </p:nvPr>
        </p:nvSpPr>
        <p:spPr>
          <a:xfrm>
            <a:off x="311700" y="146300"/>
            <a:ext cx="8520600" cy="2988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ty">
  <p:cSld name="CUSTOM">
    <p:spTree>
      <p:nvGrpSpPr>
        <p:cNvPr id="29" name="Shape 2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p:cSld name="CUSTOM_1">
    <p:bg>
      <p:bgPr>
        <a:solidFill>
          <a:schemeClr val="accent4"/>
        </a:solidFill>
      </p:bgPr>
    </p:bg>
    <p:spTree>
      <p:nvGrpSpPr>
        <p:cNvPr id="30" name="Shape 30"/>
        <p:cNvGrpSpPr/>
        <p:nvPr/>
      </p:nvGrpSpPr>
      <p:grpSpPr>
        <a:xfrm>
          <a:off x="0" y="0"/>
          <a:ext cx="0" cy="0"/>
          <a:chOff x="0" y="0"/>
          <a:chExt cx="0" cy="0"/>
        </a:xfrm>
      </p:grpSpPr>
      <p:sp>
        <p:nvSpPr>
          <p:cNvPr id="31" name="Google Shape;31;p7"/>
          <p:cNvSpPr txBox="1"/>
          <p:nvPr>
            <p:ph type="title"/>
          </p:nvPr>
        </p:nvSpPr>
        <p:spPr>
          <a:xfrm>
            <a:off x="311700" y="2285400"/>
            <a:ext cx="8520600" cy="5727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Font typeface="Raleway"/>
              <a:buNone/>
              <a:defRPr b="1" sz="3600">
                <a:latin typeface="Raleway"/>
                <a:ea typeface="Raleway"/>
                <a:cs typeface="Raleway"/>
                <a:sym typeface="Raleway"/>
              </a:defRPr>
            </a:lvl2pPr>
            <a:lvl3pPr lvl="2" algn="ctr">
              <a:spcBef>
                <a:spcPts val="0"/>
              </a:spcBef>
              <a:spcAft>
                <a:spcPts val="0"/>
              </a:spcAft>
              <a:buSzPts val="3600"/>
              <a:buFont typeface="Raleway"/>
              <a:buNone/>
              <a:defRPr b="1" sz="3600">
                <a:latin typeface="Raleway"/>
                <a:ea typeface="Raleway"/>
                <a:cs typeface="Raleway"/>
                <a:sym typeface="Raleway"/>
              </a:defRPr>
            </a:lvl3pPr>
            <a:lvl4pPr lvl="3" algn="ctr">
              <a:spcBef>
                <a:spcPts val="0"/>
              </a:spcBef>
              <a:spcAft>
                <a:spcPts val="0"/>
              </a:spcAft>
              <a:buSzPts val="3600"/>
              <a:buFont typeface="Raleway"/>
              <a:buNone/>
              <a:defRPr b="1" sz="3600">
                <a:latin typeface="Raleway"/>
                <a:ea typeface="Raleway"/>
                <a:cs typeface="Raleway"/>
                <a:sym typeface="Raleway"/>
              </a:defRPr>
            </a:lvl4pPr>
            <a:lvl5pPr lvl="4" algn="ctr">
              <a:spcBef>
                <a:spcPts val="0"/>
              </a:spcBef>
              <a:spcAft>
                <a:spcPts val="0"/>
              </a:spcAft>
              <a:buSzPts val="3600"/>
              <a:buFont typeface="Raleway"/>
              <a:buNone/>
              <a:defRPr b="1" sz="3600">
                <a:latin typeface="Raleway"/>
                <a:ea typeface="Raleway"/>
                <a:cs typeface="Raleway"/>
                <a:sym typeface="Raleway"/>
              </a:defRPr>
            </a:lvl5pPr>
            <a:lvl6pPr lvl="5" algn="ctr">
              <a:spcBef>
                <a:spcPts val="0"/>
              </a:spcBef>
              <a:spcAft>
                <a:spcPts val="0"/>
              </a:spcAft>
              <a:buSzPts val="3600"/>
              <a:buFont typeface="Raleway"/>
              <a:buNone/>
              <a:defRPr b="1" sz="3600">
                <a:latin typeface="Raleway"/>
                <a:ea typeface="Raleway"/>
                <a:cs typeface="Raleway"/>
                <a:sym typeface="Raleway"/>
              </a:defRPr>
            </a:lvl6pPr>
            <a:lvl7pPr lvl="6" algn="ctr">
              <a:spcBef>
                <a:spcPts val="0"/>
              </a:spcBef>
              <a:spcAft>
                <a:spcPts val="0"/>
              </a:spcAft>
              <a:buSzPts val="3600"/>
              <a:buFont typeface="Raleway"/>
              <a:buNone/>
              <a:defRPr b="1" sz="3600">
                <a:latin typeface="Raleway"/>
                <a:ea typeface="Raleway"/>
                <a:cs typeface="Raleway"/>
                <a:sym typeface="Raleway"/>
              </a:defRPr>
            </a:lvl7pPr>
            <a:lvl8pPr lvl="7" algn="ctr">
              <a:spcBef>
                <a:spcPts val="0"/>
              </a:spcBef>
              <a:spcAft>
                <a:spcPts val="0"/>
              </a:spcAft>
              <a:buSzPts val="3600"/>
              <a:buFont typeface="Raleway"/>
              <a:buNone/>
              <a:defRPr b="1" sz="3600">
                <a:latin typeface="Raleway"/>
                <a:ea typeface="Raleway"/>
                <a:cs typeface="Raleway"/>
                <a:sym typeface="Raleway"/>
              </a:defRPr>
            </a:lvl8pPr>
            <a:lvl9pPr lvl="8" algn="ctr">
              <a:spcBef>
                <a:spcPts val="0"/>
              </a:spcBef>
              <a:spcAft>
                <a:spcPts val="0"/>
              </a:spcAft>
              <a:buSzPts val="3600"/>
              <a:buFont typeface="Raleway"/>
              <a:buNone/>
              <a:defRPr b="1" sz="3600">
                <a:latin typeface="Raleway"/>
                <a:ea typeface="Raleway"/>
                <a:cs typeface="Raleway"/>
                <a:sym typeface="Raleway"/>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Raleway"/>
              <a:buNone/>
              <a:defRPr b="1" sz="2800">
                <a:solidFill>
                  <a:schemeClr val="dk1"/>
                </a:solidFill>
                <a:latin typeface="Raleway"/>
                <a:ea typeface="Raleway"/>
                <a:cs typeface="Raleway"/>
                <a:sym typeface="Ralew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indent="-317500" lvl="1" marL="9144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indent="-317500" lvl="2" marL="13716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indent="-317500" lvl="3" marL="18288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indent="-317500" lvl="4" marL="22860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indent="-317500" lvl="5" marL="27432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indent="-317500" lvl="6" marL="32004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indent="-317500" lvl="7" marL="36576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indent="-317500" lvl="8" marL="41148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35" name="Shape 35"/>
        <p:cNvGrpSpPr/>
        <p:nvPr/>
      </p:nvGrpSpPr>
      <p:grpSpPr>
        <a:xfrm>
          <a:off x="0" y="0"/>
          <a:ext cx="0" cy="0"/>
          <a:chOff x="0" y="0"/>
          <a:chExt cx="0" cy="0"/>
        </a:xfrm>
      </p:grpSpPr>
      <p:sp>
        <p:nvSpPr>
          <p:cNvPr id="36" name="Google Shape;36;p8"/>
          <p:cNvSpPr txBox="1"/>
          <p:nvPr>
            <p:ph type="ctrTitle"/>
          </p:nvPr>
        </p:nvSpPr>
        <p:spPr>
          <a:xfrm>
            <a:off x="311700" y="1252725"/>
            <a:ext cx="8360400" cy="19476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4100"/>
              <a:t>FINNECT: </a:t>
            </a:r>
            <a:br>
              <a:rPr lang="en" sz="4100"/>
            </a:br>
            <a:r>
              <a:rPr lang="en" sz="4100"/>
              <a:t>From Mandate to Magnet</a:t>
            </a:r>
            <a:endParaRPr sz="4100"/>
          </a:p>
          <a:p>
            <a:pPr indent="0" lvl="0" marL="0" rtl="0" algn="l">
              <a:spcBef>
                <a:spcPts val="0"/>
              </a:spcBef>
              <a:spcAft>
                <a:spcPts val="0"/>
              </a:spcAft>
              <a:buNone/>
            </a:pPr>
            <a:r>
              <a:t/>
            </a:r>
            <a:endParaRPr/>
          </a:p>
        </p:txBody>
      </p:sp>
      <p:sp>
        <p:nvSpPr>
          <p:cNvPr id="37" name="Google Shape;37;p8"/>
          <p:cNvSpPr txBox="1"/>
          <p:nvPr>
            <p:ph idx="1" type="subTitle"/>
          </p:nvPr>
        </p:nvSpPr>
        <p:spPr>
          <a:xfrm>
            <a:off x="311700" y="4021653"/>
            <a:ext cx="4739400" cy="792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Yankun Song</a:t>
            </a:r>
            <a:endParaRPr/>
          </a:p>
          <a:p>
            <a:pPr indent="0" lvl="0" marL="0" rtl="0" algn="l">
              <a:spcBef>
                <a:spcPts val="0"/>
              </a:spcBef>
              <a:spcAft>
                <a:spcPts val="0"/>
              </a:spcAft>
              <a:buNone/>
            </a:pPr>
            <a:r>
              <a:rPr lang="en"/>
              <a:t>June 11, 2025</a:t>
            </a:r>
            <a:endParaRPr/>
          </a:p>
        </p:txBody>
      </p:sp>
      <p:sp>
        <p:nvSpPr>
          <p:cNvPr id="38" name="Google Shape;38;p8"/>
          <p:cNvSpPr/>
          <p:nvPr/>
        </p:nvSpPr>
        <p:spPr>
          <a:xfrm>
            <a:off x="7930825" y="912400"/>
            <a:ext cx="245800" cy="561475"/>
          </a:xfrm>
          <a:custGeom>
            <a:rect b="b" l="l" r="r" t="t"/>
            <a:pathLst>
              <a:path extrusionOk="0" h="22459" w="9832">
                <a:moveTo>
                  <a:pt x="7620" y="0"/>
                </a:moveTo>
                <a:cubicBezTo>
                  <a:pt x="13210" y="5590"/>
                  <a:pt x="7071" y="18924"/>
                  <a:pt x="0" y="22459"/>
                </a:cubicBezTo>
              </a:path>
            </a:pathLst>
          </a:custGeom>
          <a:noFill/>
          <a:ln cap="flat" cmpd="sng" w="9525">
            <a:solidFill>
              <a:srgbClr val="BDC1C6"/>
            </a:solidFill>
            <a:prstDash val="dot"/>
            <a:round/>
            <a:headEnd len="med" w="med" type="none"/>
            <a:tailEnd len="med" w="med" type="stealth"/>
          </a:ln>
        </p:spPr>
      </p:sp>
      <p:sp>
        <p:nvSpPr>
          <p:cNvPr id="39" name="Google Shape;39;p8"/>
          <p:cNvSpPr txBox="1"/>
          <p:nvPr/>
        </p:nvSpPr>
        <p:spPr>
          <a:xfrm>
            <a:off x="1784250" y="2646200"/>
            <a:ext cx="5575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2"/>
                </a:solidFill>
                <a:latin typeface="Raleway"/>
                <a:ea typeface="Raleway"/>
                <a:cs typeface="Raleway"/>
                <a:sym typeface="Raleway"/>
              </a:rPr>
              <a:t>Transforming the FINRA Office into a Hub of Connection</a:t>
            </a:r>
            <a:endParaRPr sz="1600">
              <a:solidFill>
                <a:schemeClr val="dk2"/>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07" name="Shape 107"/>
        <p:cNvGrpSpPr/>
        <p:nvPr/>
      </p:nvGrpSpPr>
      <p:grpSpPr>
        <a:xfrm>
          <a:off x="0" y="0"/>
          <a:ext cx="0" cy="0"/>
          <a:chOff x="0" y="0"/>
          <a:chExt cx="0" cy="0"/>
        </a:xfrm>
      </p:grpSpPr>
      <p:sp>
        <p:nvSpPr>
          <p:cNvPr id="108" name="Google Shape;10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Finnect Works: Four Core Features</a:t>
            </a:r>
            <a:endParaRPr/>
          </a:p>
        </p:txBody>
      </p:sp>
      <p:sp>
        <p:nvSpPr>
          <p:cNvPr id="109" name="Google Shape;109;p17"/>
          <p:cNvSpPr txBox="1"/>
          <p:nvPr>
            <p:ph idx="1" type="body"/>
          </p:nvPr>
        </p:nvSpPr>
        <p:spPr>
          <a:xfrm>
            <a:off x="311700" y="1298448"/>
            <a:ext cx="8522100" cy="35754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a:t>Looking for Pals: Connects employees for lunch, coffee, or carpooling.</a:t>
            </a:r>
            <a:endParaRPr/>
          </a:p>
          <a:p>
            <a:pPr indent="-317500" lvl="0" marL="457200" rtl="0" algn="l">
              <a:lnSpc>
                <a:spcPct val="200000"/>
              </a:lnSpc>
              <a:spcBef>
                <a:spcPts val="0"/>
              </a:spcBef>
              <a:spcAft>
                <a:spcPts val="0"/>
              </a:spcAft>
              <a:buSzPts val="1400"/>
              <a:buChar char="●"/>
            </a:pPr>
            <a:r>
              <a:rPr lang="en"/>
              <a:t>Clubs: Empowers employees to build communities around shared interests.</a:t>
            </a:r>
            <a:endParaRPr/>
          </a:p>
          <a:p>
            <a:pPr indent="-317500" lvl="0" marL="457200" rtl="0" algn="l">
              <a:lnSpc>
                <a:spcPct val="200000"/>
              </a:lnSpc>
              <a:spcBef>
                <a:spcPts val="0"/>
              </a:spcBef>
              <a:spcAft>
                <a:spcPts val="0"/>
              </a:spcAft>
              <a:buSzPts val="1400"/>
              <a:buChar char="●"/>
            </a:pPr>
            <a:r>
              <a:rPr lang="en"/>
              <a:t>News &amp; Icebreaker Hub: Provides easy, ready-made conversation starters.</a:t>
            </a:r>
            <a:endParaRPr/>
          </a:p>
          <a:p>
            <a:pPr indent="-317500" lvl="0" marL="457200" rtl="0" algn="l">
              <a:lnSpc>
                <a:spcPct val="200000"/>
              </a:lnSpc>
              <a:spcBef>
                <a:spcPts val="0"/>
              </a:spcBef>
              <a:spcAft>
                <a:spcPts val="0"/>
              </a:spcAft>
              <a:buSzPts val="1400"/>
              <a:buChar char="●"/>
            </a:pPr>
            <a:r>
              <a:rPr lang="en"/>
              <a:t>Smart Chatbot: Instantly answers questions about events without browsing.</a:t>
            </a:r>
            <a:endParaRPr/>
          </a:p>
        </p:txBody>
      </p:sp>
      <p:sp>
        <p:nvSpPr>
          <p:cNvPr id="110" name="Google Shape;110;p17"/>
          <p:cNvSpPr txBox="1"/>
          <p:nvPr>
            <p:ph idx="2" type="title"/>
          </p:nvPr>
        </p:nvSpPr>
        <p:spPr>
          <a:xfrm>
            <a:off x="311700" y="146300"/>
            <a:ext cx="8520600" cy="29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14" name="Shape 114"/>
        <p:cNvGrpSpPr/>
        <p:nvPr/>
      </p:nvGrpSpPr>
      <p:grpSpPr>
        <a:xfrm>
          <a:off x="0" y="0"/>
          <a:ext cx="0" cy="0"/>
          <a:chOff x="0" y="0"/>
          <a:chExt cx="0" cy="0"/>
        </a:xfrm>
      </p:grpSpPr>
      <p:sp>
        <p:nvSpPr>
          <p:cNvPr id="115" name="Google Shape;115;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Result: A More Connected &amp; Collaborative FINRA</a:t>
            </a:r>
            <a:endParaRPr/>
          </a:p>
        </p:txBody>
      </p:sp>
      <p:sp>
        <p:nvSpPr>
          <p:cNvPr id="116" name="Google Shape;116;p18"/>
          <p:cNvSpPr txBox="1"/>
          <p:nvPr>
            <p:ph idx="1" type="body"/>
          </p:nvPr>
        </p:nvSpPr>
        <p:spPr>
          <a:xfrm>
            <a:off x="311700" y="1298448"/>
            <a:ext cx="3999900" cy="34164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a:t>Fosters innovation by breaking down cross-departmental silos.</a:t>
            </a:r>
            <a:endParaRPr/>
          </a:p>
          <a:p>
            <a:pPr indent="-317500" lvl="0" marL="457200" rtl="0" algn="l">
              <a:lnSpc>
                <a:spcPct val="200000"/>
              </a:lnSpc>
              <a:spcBef>
                <a:spcPts val="0"/>
              </a:spcBef>
              <a:spcAft>
                <a:spcPts val="0"/>
              </a:spcAft>
              <a:buSzPts val="1400"/>
              <a:buChar char="●"/>
            </a:pPr>
            <a:r>
              <a:rPr lang="en"/>
              <a:t>Improves morale and sense of belonging.</a:t>
            </a:r>
            <a:endParaRPr/>
          </a:p>
          <a:p>
            <a:pPr indent="-317500" lvl="0" marL="457200" rtl="0" algn="l">
              <a:lnSpc>
                <a:spcPct val="200000"/>
              </a:lnSpc>
              <a:spcBef>
                <a:spcPts val="0"/>
              </a:spcBef>
              <a:spcAft>
                <a:spcPts val="0"/>
              </a:spcAft>
              <a:buSzPts val="1400"/>
              <a:buChar char="●"/>
            </a:pPr>
            <a:r>
              <a:rPr lang="en"/>
              <a:t>Provides the support structure to ensure our hybrid model succeeds.</a:t>
            </a:r>
            <a:endParaRPr/>
          </a:p>
        </p:txBody>
      </p:sp>
      <p:sp>
        <p:nvSpPr>
          <p:cNvPr id="117" name="Google Shape;117;p18"/>
          <p:cNvSpPr txBox="1"/>
          <p:nvPr>
            <p:ph idx="2" type="title"/>
          </p:nvPr>
        </p:nvSpPr>
        <p:spPr>
          <a:xfrm>
            <a:off x="311700" y="146300"/>
            <a:ext cx="8520600" cy="29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descr="happy FINRA" id="118" name="Google Shape;118;p18"/>
          <p:cNvPicPr preferRelativeResize="0"/>
          <p:nvPr>
            <p:ph idx="3" type="pic"/>
          </p:nvPr>
        </p:nvPicPr>
        <p:blipFill rotWithShape="1">
          <a:blip r:embed="rId3">
            <a:alphaModFix/>
          </a:blip>
          <a:srcRect b="2741" l="0" r="0" t="2741"/>
          <a:stretch/>
        </p:blipFill>
        <p:spPr>
          <a:xfrm>
            <a:off x="4937760" y="1298448"/>
            <a:ext cx="3502200" cy="3310200"/>
          </a:xfrm>
          <a:prstGeom prst="roundRect">
            <a:avLst>
              <a:gd fmla="val 16667" name="adj"/>
            </a:avLst>
          </a:prstGeom>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9"/>
          <p:cNvSpPr txBox="1"/>
          <p:nvPr>
            <p:ph type="title"/>
          </p:nvPr>
        </p:nvSpPr>
        <p:spPr>
          <a:xfrm>
            <a:off x="311700" y="2285400"/>
            <a:ext cx="8520600" cy="5727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Q&amp;A</a:t>
            </a:r>
            <a:endParaRPr/>
          </a:p>
        </p:txBody>
      </p:sp>
      <p:pic>
        <p:nvPicPr>
          <p:cNvPr id="124" name="Google Shape;124;p19"/>
          <p:cNvPicPr preferRelativeResize="0"/>
          <p:nvPr/>
        </p:nvPicPr>
        <p:blipFill>
          <a:blip r:embed="rId3">
            <a:alphaModFix/>
          </a:blip>
          <a:stretch>
            <a:fillRect/>
          </a:stretch>
        </p:blipFill>
        <p:spPr>
          <a:xfrm>
            <a:off x="4642104" y="4782312"/>
            <a:ext cx="256032" cy="25603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43" name="Shape 43"/>
        <p:cNvGrpSpPr/>
        <p:nvPr/>
      </p:nvGrpSpPr>
      <p:grpSpPr>
        <a:xfrm>
          <a:off x="0" y="0"/>
          <a:ext cx="0" cy="0"/>
          <a:chOff x="0" y="0"/>
          <a:chExt cx="0" cy="0"/>
        </a:xfrm>
      </p:grpSpPr>
      <p:sp>
        <p:nvSpPr>
          <p:cNvPr id="44" name="Google Shape;44;p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High Cost of Disengagement: A Silent Drain</a:t>
            </a:r>
            <a:endParaRPr/>
          </a:p>
        </p:txBody>
      </p:sp>
      <p:sp>
        <p:nvSpPr>
          <p:cNvPr id="45" name="Google Shape;45;p9"/>
          <p:cNvSpPr txBox="1"/>
          <p:nvPr>
            <p:ph idx="1" type="body"/>
          </p:nvPr>
        </p:nvSpPr>
        <p:spPr>
          <a:xfrm>
            <a:off x="311700" y="1298450"/>
            <a:ext cx="4691700" cy="34164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a:t>Disengaged employees cost U.S. firms $450B+ annually</a:t>
            </a:r>
            <a:endParaRPr/>
          </a:p>
          <a:p>
            <a:pPr indent="-317500" lvl="0" marL="457200" rtl="0" algn="l">
              <a:lnSpc>
                <a:spcPct val="200000"/>
              </a:lnSpc>
              <a:spcBef>
                <a:spcPts val="0"/>
              </a:spcBef>
              <a:spcAft>
                <a:spcPts val="0"/>
              </a:spcAft>
              <a:buSzPts val="1400"/>
              <a:buChar char="●"/>
            </a:pPr>
            <a:r>
              <a:rPr lang="en"/>
              <a:t>Employee replacement costs up to 200% of annual salary</a:t>
            </a:r>
            <a:endParaRPr/>
          </a:p>
          <a:p>
            <a:pPr indent="-317500" lvl="0" marL="457200" rtl="0" algn="l">
              <a:lnSpc>
                <a:spcPct val="200000"/>
              </a:lnSpc>
              <a:spcBef>
                <a:spcPts val="0"/>
              </a:spcBef>
              <a:spcAft>
                <a:spcPts val="0"/>
              </a:spcAft>
              <a:buSzPts val="1400"/>
              <a:buChar char="●"/>
            </a:pPr>
            <a:r>
              <a:rPr lang="en"/>
              <a:t>51% of U.S. workers actively job searching (decade low engagement)</a:t>
            </a:r>
            <a:endParaRPr/>
          </a:p>
        </p:txBody>
      </p:sp>
      <p:sp>
        <p:nvSpPr>
          <p:cNvPr id="46" name="Google Shape;46;p9"/>
          <p:cNvSpPr txBox="1"/>
          <p:nvPr>
            <p:ph idx="2" type="title"/>
          </p:nvPr>
        </p:nvSpPr>
        <p:spPr>
          <a:xfrm>
            <a:off x="311700" y="146300"/>
            <a:ext cx="8520600" cy="29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47" name="Google Shape;47;p9"/>
          <p:cNvSpPr/>
          <p:nvPr>
            <p:ph idx="3" type="pic"/>
          </p:nvPr>
        </p:nvSpPr>
        <p:spPr>
          <a:xfrm>
            <a:off x="4937760" y="1298448"/>
            <a:ext cx="3502200" cy="3310200"/>
          </a:xfrm>
          <a:prstGeom prst="roundRect">
            <a:avLst>
              <a:gd fmla="val 16667" name="adj"/>
            </a:avLst>
          </a:prstGeom>
        </p:spPr>
      </p:sp>
      <p:pic>
        <p:nvPicPr>
          <p:cNvPr descr="money drain" id="48" name="Google Shape;48;p9"/>
          <p:cNvPicPr preferRelativeResize="0"/>
          <p:nvPr/>
        </p:nvPicPr>
        <p:blipFill>
          <a:blip r:embed="rId3">
            <a:alphaModFix/>
          </a:blip>
          <a:stretch>
            <a:fillRect/>
          </a:stretch>
        </p:blipFill>
        <p:spPr>
          <a:xfrm>
            <a:off x="5003400" y="1339900"/>
            <a:ext cx="3374950" cy="3374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52" name="Shape 52"/>
        <p:cNvGrpSpPr/>
        <p:nvPr/>
      </p:nvGrpSpPr>
      <p:grpSpPr>
        <a:xfrm>
          <a:off x="0" y="0"/>
          <a:ext cx="0" cy="0"/>
          <a:chOff x="0" y="0"/>
          <a:chExt cx="0" cy="0"/>
        </a:xfrm>
      </p:grpSpPr>
      <p:sp>
        <p:nvSpPr>
          <p:cNvPr id="53" name="Google Shape;53;p10"/>
          <p:cNvSpPr txBox="1"/>
          <p:nvPr>
            <p:ph type="title"/>
          </p:nvPr>
        </p:nvSpPr>
        <p:spPr>
          <a:xfrm>
            <a:off x="311700" y="445025"/>
            <a:ext cx="969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Engagement Advantage: Performance Multiplier</a:t>
            </a:r>
            <a:endParaRPr/>
          </a:p>
        </p:txBody>
      </p:sp>
      <p:sp>
        <p:nvSpPr>
          <p:cNvPr id="54" name="Google Shape;54;p10"/>
          <p:cNvSpPr txBox="1"/>
          <p:nvPr>
            <p:ph idx="1" type="body"/>
          </p:nvPr>
        </p:nvSpPr>
        <p:spPr>
          <a:xfrm>
            <a:off x="311700" y="1298450"/>
            <a:ext cx="4387200" cy="34164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a:t>Reduces turnover by up to 46%</a:t>
            </a:r>
            <a:endParaRPr/>
          </a:p>
          <a:p>
            <a:pPr indent="-317500" lvl="0" marL="457200" rtl="0" algn="l">
              <a:lnSpc>
                <a:spcPct val="200000"/>
              </a:lnSpc>
              <a:spcBef>
                <a:spcPts val="0"/>
              </a:spcBef>
              <a:spcAft>
                <a:spcPts val="0"/>
              </a:spcAft>
              <a:buSzPts val="1400"/>
              <a:buChar char="●"/>
            </a:pPr>
            <a:r>
              <a:rPr lang="en"/>
              <a:t>Engaged employees 5x less likely to quit</a:t>
            </a:r>
            <a:endParaRPr/>
          </a:p>
          <a:p>
            <a:pPr indent="-317500" lvl="0" marL="457200" rtl="0" algn="l">
              <a:lnSpc>
                <a:spcPct val="200000"/>
              </a:lnSpc>
              <a:spcBef>
                <a:spcPts val="0"/>
              </a:spcBef>
              <a:spcAft>
                <a:spcPts val="0"/>
              </a:spcAft>
              <a:buSzPts val="1400"/>
              <a:buChar char="●"/>
            </a:pPr>
            <a:r>
              <a:rPr lang="en"/>
              <a:t>Less burnout, fewer mental health days</a:t>
            </a:r>
            <a:endParaRPr/>
          </a:p>
        </p:txBody>
      </p:sp>
      <p:sp>
        <p:nvSpPr>
          <p:cNvPr id="55" name="Google Shape;55;p10"/>
          <p:cNvSpPr txBox="1"/>
          <p:nvPr>
            <p:ph idx="2" type="title"/>
          </p:nvPr>
        </p:nvSpPr>
        <p:spPr>
          <a:xfrm>
            <a:off x="311700" y="146300"/>
            <a:ext cx="8520600" cy="29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56" name="Google Shape;56;p10"/>
          <p:cNvSpPr/>
          <p:nvPr>
            <p:ph idx="3" type="pic"/>
          </p:nvPr>
        </p:nvSpPr>
        <p:spPr>
          <a:xfrm>
            <a:off x="4937760" y="1298448"/>
            <a:ext cx="3502200" cy="3310200"/>
          </a:xfrm>
          <a:prstGeom prst="roundRect">
            <a:avLst>
              <a:gd fmla="val 16667" name="adj"/>
            </a:avLst>
          </a:prstGeom>
        </p:spPr>
      </p:sp>
      <p:pic>
        <p:nvPicPr>
          <p:cNvPr descr="engaged employee vs disconnected employee&#10;" id="57" name="Google Shape;57;p10"/>
          <p:cNvPicPr preferRelativeResize="0"/>
          <p:nvPr/>
        </p:nvPicPr>
        <p:blipFill>
          <a:blip r:embed="rId3">
            <a:alphaModFix/>
          </a:blip>
          <a:stretch>
            <a:fillRect/>
          </a:stretch>
        </p:blipFill>
        <p:spPr>
          <a:xfrm>
            <a:off x="5023576" y="1210375"/>
            <a:ext cx="3416375" cy="34164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61" name="Shape 61"/>
        <p:cNvGrpSpPr/>
        <p:nvPr/>
      </p:nvGrpSpPr>
      <p:grpSpPr>
        <a:xfrm>
          <a:off x="0" y="0"/>
          <a:ext cx="0" cy="0"/>
          <a:chOff x="0" y="0"/>
          <a:chExt cx="0" cy="0"/>
        </a:xfrm>
      </p:grpSpPr>
      <p:sp>
        <p:nvSpPr>
          <p:cNvPr id="62" name="Google Shape;62;p1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Complication: Our RTO Policy is a Catalyst</a:t>
            </a:r>
            <a:endParaRPr/>
          </a:p>
        </p:txBody>
      </p:sp>
      <p:sp>
        <p:nvSpPr>
          <p:cNvPr id="63" name="Google Shape;63;p11"/>
          <p:cNvSpPr txBox="1"/>
          <p:nvPr>
            <p:ph idx="1" type="body"/>
          </p:nvPr>
        </p:nvSpPr>
        <p:spPr>
          <a:xfrm>
            <a:off x="311700" y="1298448"/>
            <a:ext cx="3999900" cy="34164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a:t>Mandatory 2-day/week hybrid policy is now in effect.</a:t>
            </a:r>
            <a:endParaRPr/>
          </a:p>
          <a:p>
            <a:pPr indent="-317500" lvl="0" marL="457200" rtl="0" algn="l">
              <a:lnSpc>
                <a:spcPct val="200000"/>
              </a:lnSpc>
              <a:spcBef>
                <a:spcPts val="0"/>
              </a:spcBef>
              <a:spcAft>
                <a:spcPts val="0"/>
              </a:spcAft>
              <a:buSzPts val="1400"/>
              <a:buChar char="●"/>
            </a:pPr>
            <a:r>
              <a:rPr lang="en"/>
              <a:t>This shift creates new logistical and social friction.</a:t>
            </a:r>
            <a:endParaRPr/>
          </a:p>
          <a:p>
            <a:pPr indent="-317500" lvl="0" marL="457200" rtl="0" algn="l">
              <a:lnSpc>
                <a:spcPct val="200000"/>
              </a:lnSpc>
              <a:spcBef>
                <a:spcPts val="0"/>
              </a:spcBef>
              <a:spcAft>
                <a:spcPts val="0"/>
              </a:spcAft>
              <a:buSzPts val="1400"/>
              <a:buChar char="●"/>
            </a:pPr>
            <a:r>
              <a:rPr lang="en"/>
              <a:t>We must provide tools to make in-office time a strategic asset.</a:t>
            </a:r>
            <a:endParaRPr/>
          </a:p>
        </p:txBody>
      </p:sp>
      <p:sp>
        <p:nvSpPr>
          <p:cNvPr id="64" name="Google Shape;64;p11"/>
          <p:cNvSpPr txBox="1"/>
          <p:nvPr>
            <p:ph idx="2" type="title"/>
          </p:nvPr>
        </p:nvSpPr>
        <p:spPr>
          <a:xfrm>
            <a:off x="311700" y="146300"/>
            <a:ext cx="8520600" cy="29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descr="return to office&#10;" id="65" name="Google Shape;65;p11"/>
          <p:cNvPicPr preferRelativeResize="0"/>
          <p:nvPr>
            <p:ph idx="3" type="pic"/>
          </p:nvPr>
        </p:nvPicPr>
        <p:blipFill rotWithShape="1">
          <a:blip r:embed="rId3">
            <a:alphaModFix/>
          </a:blip>
          <a:srcRect b="2741" l="0" r="0" t="2741"/>
          <a:stretch/>
        </p:blipFill>
        <p:spPr>
          <a:xfrm>
            <a:off x="4937760" y="1298448"/>
            <a:ext cx="3502200" cy="3310200"/>
          </a:xfrm>
          <a:prstGeom prst="roundRect">
            <a:avLst>
              <a:gd fmla="val 16667" name="adj"/>
            </a:avLst>
          </a:prstGeom>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69" name="Shape 69"/>
        <p:cNvGrpSpPr/>
        <p:nvPr/>
      </p:nvGrpSpPr>
      <p:grpSpPr>
        <a:xfrm>
          <a:off x="0" y="0"/>
          <a:ext cx="0" cy="0"/>
          <a:chOff x="0" y="0"/>
          <a:chExt cx="0" cy="0"/>
        </a:xfrm>
      </p:grpSpPr>
      <p:sp>
        <p:nvSpPr>
          <p:cNvPr id="70" name="Google Shape;70;p1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Human Cost: David's 2-Hour Commute to Isolation</a:t>
            </a:r>
            <a:endParaRPr/>
          </a:p>
        </p:txBody>
      </p:sp>
      <p:sp>
        <p:nvSpPr>
          <p:cNvPr id="71" name="Google Shape;71;p12"/>
          <p:cNvSpPr txBox="1"/>
          <p:nvPr>
            <p:ph idx="1" type="body"/>
          </p:nvPr>
        </p:nvSpPr>
        <p:spPr>
          <a:xfrm>
            <a:off x="311700" y="1298448"/>
            <a:ext cx="3999900" cy="34164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a:t>Represents colleagues in cross-office teams.</a:t>
            </a:r>
            <a:endParaRPr/>
          </a:p>
          <a:p>
            <a:pPr indent="-317500" lvl="0" marL="457200" rtl="0" algn="l">
              <a:lnSpc>
                <a:spcPct val="200000"/>
              </a:lnSpc>
              <a:spcBef>
                <a:spcPts val="0"/>
              </a:spcBef>
              <a:spcAft>
                <a:spcPts val="0"/>
              </a:spcAft>
              <a:buSzPts val="1400"/>
              <a:buChar char="●"/>
            </a:pPr>
            <a:r>
              <a:rPr lang="en"/>
              <a:t>In-office days are lonely; no network, no connections.</a:t>
            </a:r>
            <a:endParaRPr/>
          </a:p>
          <a:p>
            <a:pPr indent="-317500" lvl="0" marL="457200" rtl="0" algn="l">
              <a:lnSpc>
                <a:spcPct val="200000"/>
              </a:lnSpc>
              <a:spcBef>
                <a:spcPts val="0"/>
              </a:spcBef>
              <a:spcAft>
                <a:spcPts val="0"/>
              </a:spcAft>
              <a:buSzPts val="1400"/>
              <a:buChar char="●"/>
            </a:pPr>
            <a:r>
              <a:rPr lang="en"/>
              <a:t>Risk: RTO policy could inadvertently decrease engagement.</a:t>
            </a:r>
            <a:endParaRPr/>
          </a:p>
        </p:txBody>
      </p:sp>
      <p:sp>
        <p:nvSpPr>
          <p:cNvPr id="72" name="Google Shape;72;p12"/>
          <p:cNvSpPr txBox="1"/>
          <p:nvPr>
            <p:ph idx="2" type="title"/>
          </p:nvPr>
        </p:nvSpPr>
        <p:spPr>
          <a:xfrm>
            <a:off x="311700" y="146300"/>
            <a:ext cx="8520600" cy="29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descr="left: a man driving in traffic jam; right: he lonely in office" id="73" name="Google Shape;73;p12"/>
          <p:cNvPicPr preferRelativeResize="0"/>
          <p:nvPr>
            <p:ph idx="3" type="pic"/>
          </p:nvPr>
        </p:nvPicPr>
        <p:blipFill rotWithShape="1">
          <a:blip r:embed="rId3">
            <a:alphaModFix/>
          </a:blip>
          <a:srcRect b="2741" l="0" r="0" t="2741"/>
          <a:stretch/>
        </p:blipFill>
        <p:spPr>
          <a:xfrm>
            <a:off x="4937760" y="1298448"/>
            <a:ext cx="3502200" cy="3310200"/>
          </a:xfrm>
          <a:prstGeom prst="roundRect">
            <a:avLst>
              <a:gd fmla="val 16667" name="adj"/>
            </a:avLst>
          </a:prstGeom>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77" name="Shape 77"/>
        <p:cNvGrpSpPr/>
        <p:nvPr/>
      </p:nvGrpSpPr>
      <p:grpSpPr>
        <a:xfrm>
          <a:off x="0" y="0"/>
          <a:ext cx="0" cy="0"/>
          <a:chOff x="0" y="0"/>
          <a:chExt cx="0" cy="0"/>
        </a:xfrm>
      </p:grpSpPr>
      <p:sp>
        <p:nvSpPr>
          <p:cNvPr id="78" name="Google Shape;78;p1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Everyday Disconnects: Small Frictions, Big Impact</a:t>
            </a:r>
            <a:endParaRPr/>
          </a:p>
        </p:txBody>
      </p:sp>
      <p:sp>
        <p:nvSpPr>
          <p:cNvPr id="79" name="Google Shape;79;p13"/>
          <p:cNvSpPr txBox="1"/>
          <p:nvPr>
            <p:ph idx="1" type="body"/>
          </p:nvPr>
        </p:nvSpPr>
        <p:spPr>
          <a:xfrm>
            <a:off x="311700" y="1298448"/>
            <a:ext cx="3999900" cy="34164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a:t>The Silent Start: Awkward silence before meetings begin.</a:t>
            </a:r>
            <a:endParaRPr/>
          </a:p>
          <a:p>
            <a:pPr indent="-317500" lvl="0" marL="457200" rtl="0" algn="l">
              <a:lnSpc>
                <a:spcPct val="200000"/>
              </a:lnSpc>
              <a:spcBef>
                <a:spcPts val="0"/>
              </a:spcBef>
              <a:spcAft>
                <a:spcPts val="0"/>
              </a:spcAft>
              <a:buSzPts val="1400"/>
              <a:buChar char="●"/>
            </a:pPr>
            <a:r>
              <a:rPr lang="en"/>
              <a:t>The Invisible New Hire: Hesitant to network or find mentors.</a:t>
            </a:r>
            <a:endParaRPr/>
          </a:p>
          <a:p>
            <a:pPr indent="-317500" lvl="0" marL="457200" rtl="0" algn="l">
              <a:lnSpc>
                <a:spcPct val="200000"/>
              </a:lnSpc>
              <a:spcBef>
                <a:spcPts val="0"/>
              </a:spcBef>
              <a:spcAft>
                <a:spcPts val="0"/>
              </a:spcAft>
              <a:buSzPts val="1400"/>
              <a:buChar char="●"/>
            </a:pPr>
            <a:r>
              <a:rPr lang="en"/>
              <a:t>The Unfulfilled Break: No easy way to find an activity partner.</a:t>
            </a:r>
            <a:endParaRPr/>
          </a:p>
        </p:txBody>
      </p:sp>
      <p:sp>
        <p:nvSpPr>
          <p:cNvPr id="80" name="Google Shape;80;p13"/>
          <p:cNvSpPr txBox="1"/>
          <p:nvPr>
            <p:ph idx="2" type="title"/>
          </p:nvPr>
        </p:nvSpPr>
        <p:spPr>
          <a:xfrm>
            <a:off x="311700" y="146300"/>
            <a:ext cx="8520600" cy="29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descr="lonely isolated person in the office" id="81" name="Google Shape;81;p13"/>
          <p:cNvPicPr preferRelativeResize="0"/>
          <p:nvPr>
            <p:ph idx="3" type="pic"/>
          </p:nvPr>
        </p:nvPicPr>
        <p:blipFill rotWithShape="1">
          <a:blip r:embed="rId3">
            <a:alphaModFix/>
          </a:blip>
          <a:srcRect b="2741" l="0" r="0" t="2741"/>
          <a:stretch/>
        </p:blipFill>
        <p:spPr>
          <a:xfrm>
            <a:off x="4937760" y="1298448"/>
            <a:ext cx="3502200" cy="3310200"/>
          </a:xfrm>
          <a:prstGeom prst="roundRect">
            <a:avLst>
              <a:gd fmla="val 16667" name="adj"/>
            </a:avLst>
          </a:prstGeom>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85" name="Shape 85"/>
        <p:cNvGrpSpPr/>
        <p:nvPr/>
      </p:nvGrpSpPr>
      <p:grpSpPr>
        <a:xfrm>
          <a:off x="0" y="0"/>
          <a:ext cx="0" cy="0"/>
          <a:chOff x="0" y="0"/>
          <a:chExt cx="0" cy="0"/>
        </a:xfrm>
      </p:grpSpPr>
      <p:sp>
        <p:nvSpPr>
          <p:cNvPr id="86" name="Google Shape;86;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Central Question for FINRA</a:t>
            </a:r>
            <a:endParaRPr/>
          </a:p>
        </p:txBody>
      </p:sp>
      <p:sp>
        <p:nvSpPr>
          <p:cNvPr id="87" name="Google Shape;87;p14"/>
          <p:cNvSpPr txBox="1"/>
          <p:nvPr>
            <p:ph idx="1" type="body"/>
          </p:nvPr>
        </p:nvSpPr>
        <p:spPr>
          <a:xfrm>
            <a:off x="311700" y="1298448"/>
            <a:ext cx="8522100" cy="35754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a:t>How do we solve the logistical friction for employees like David?</a:t>
            </a:r>
            <a:endParaRPr/>
          </a:p>
          <a:p>
            <a:pPr indent="-317500" lvl="0" marL="457200" rtl="0" algn="l">
              <a:lnSpc>
                <a:spcPct val="200000"/>
              </a:lnSpc>
              <a:spcBef>
                <a:spcPts val="0"/>
              </a:spcBef>
              <a:spcAft>
                <a:spcPts val="0"/>
              </a:spcAft>
              <a:buSzPts val="1400"/>
              <a:buChar char="●"/>
            </a:pPr>
            <a:r>
              <a:rPr lang="en"/>
              <a:t>How do we eliminate the small, everyday disconnects?</a:t>
            </a:r>
            <a:endParaRPr/>
          </a:p>
          <a:p>
            <a:pPr indent="-317500" lvl="0" marL="457200" rtl="0" algn="l">
              <a:lnSpc>
                <a:spcPct val="200000"/>
              </a:lnSpc>
              <a:spcBef>
                <a:spcPts val="0"/>
              </a:spcBef>
              <a:spcAft>
                <a:spcPts val="0"/>
              </a:spcAft>
              <a:buSzPts val="1400"/>
              <a:buChar char="●"/>
            </a:pPr>
            <a:r>
              <a:rPr lang="en"/>
              <a:t>How do we make our RTO policy a driver of culture?</a:t>
            </a:r>
            <a:endParaRPr/>
          </a:p>
        </p:txBody>
      </p:sp>
      <p:sp>
        <p:nvSpPr>
          <p:cNvPr id="88" name="Google Shape;88;p14"/>
          <p:cNvSpPr txBox="1"/>
          <p:nvPr>
            <p:ph idx="2" type="title"/>
          </p:nvPr>
        </p:nvSpPr>
        <p:spPr>
          <a:xfrm>
            <a:off x="311700" y="146300"/>
            <a:ext cx="8520600" cy="29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92" name="Shape 92"/>
        <p:cNvGrpSpPr/>
        <p:nvPr/>
      </p:nvGrpSpPr>
      <p:grpSpPr>
        <a:xfrm>
          <a:off x="0" y="0"/>
          <a:ext cx="0" cy="0"/>
          <a:chOff x="0" y="0"/>
          <a:chExt cx="0" cy="0"/>
        </a:xfrm>
      </p:grpSpPr>
      <p:sp>
        <p:nvSpPr>
          <p:cNvPr id="93" name="Google Shape;93;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Answer: Finnect, Our Hybrid Engagement Engine</a:t>
            </a:r>
            <a:endParaRPr/>
          </a:p>
        </p:txBody>
      </p:sp>
      <p:sp>
        <p:nvSpPr>
          <p:cNvPr id="94" name="Google Shape;94;p15"/>
          <p:cNvSpPr txBox="1"/>
          <p:nvPr>
            <p:ph idx="1" type="body"/>
          </p:nvPr>
        </p:nvSpPr>
        <p:spPr>
          <a:xfrm>
            <a:off x="311700" y="1298448"/>
            <a:ext cx="3999900" cy="34164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a:t>A strategic digital platform to solve our hybrid challenges.</a:t>
            </a:r>
            <a:endParaRPr/>
          </a:p>
          <a:p>
            <a:pPr indent="-317500" lvl="0" marL="457200" rtl="0" algn="l">
              <a:lnSpc>
                <a:spcPct val="200000"/>
              </a:lnSpc>
              <a:spcBef>
                <a:spcPts val="0"/>
              </a:spcBef>
              <a:spcAft>
                <a:spcPts val="0"/>
              </a:spcAft>
              <a:buSzPts val="1400"/>
              <a:buChar char="●"/>
            </a:pPr>
            <a:r>
              <a:rPr lang="en"/>
              <a:t>Engineered to make in-office time intentional and engaging.</a:t>
            </a:r>
            <a:endParaRPr/>
          </a:p>
          <a:p>
            <a:pPr indent="-317500" lvl="0" marL="457200" rtl="0" algn="l">
              <a:lnSpc>
                <a:spcPct val="200000"/>
              </a:lnSpc>
              <a:spcBef>
                <a:spcPts val="0"/>
              </a:spcBef>
              <a:spcAft>
                <a:spcPts val="0"/>
              </a:spcAft>
              <a:buSzPts val="1400"/>
              <a:buChar char="●"/>
            </a:pPr>
            <a:r>
              <a:rPr lang="en"/>
              <a:t>Transforms the office from an obligation to a destination.</a:t>
            </a:r>
            <a:endParaRPr/>
          </a:p>
        </p:txBody>
      </p:sp>
      <p:sp>
        <p:nvSpPr>
          <p:cNvPr id="95" name="Google Shape;95;p15"/>
          <p:cNvSpPr txBox="1"/>
          <p:nvPr>
            <p:ph idx="2" type="title"/>
          </p:nvPr>
        </p:nvSpPr>
        <p:spPr>
          <a:xfrm>
            <a:off x="311700" y="146300"/>
            <a:ext cx="8520600" cy="29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id="96" name="Google Shape;96;p15" title="logo.png"/>
          <p:cNvPicPr preferRelativeResize="0"/>
          <p:nvPr/>
        </p:nvPicPr>
        <p:blipFill>
          <a:blip r:embed="rId3">
            <a:alphaModFix/>
          </a:blip>
          <a:stretch>
            <a:fillRect/>
          </a:stretch>
        </p:blipFill>
        <p:spPr>
          <a:xfrm>
            <a:off x="4899400" y="1472075"/>
            <a:ext cx="3811799" cy="25411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00" name="Shape 100"/>
        <p:cNvGrpSpPr/>
        <p:nvPr/>
      </p:nvGrpSpPr>
      <p:grpSpPr>
        <a:xfrm>
          <a:off x="0" y="0"/>
          <a:ext cx="0" cy="0"/>
          <a:chOff x="0" y="0"/>
          <a:chExt cx="0" cy="0"/>
        </a:xfrm>
      </p:grpSpPr>
      <p:sp>
        <p:nvSpPr>
          <p:cNvPr id="101" name="Google Shape;101;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Finnect: Live Demo</a:t>
            </a:r>
            <a:endParaRPr/>
          </a:p>
        </p:txBody>
      </p:sp>
      <p:sp>
        <p:nvSpPr>
          <p:cNvPr id="102" name="Google Shape;102;p16"/>
          <p:cNvSpPr txBox="1"/>
          <p:nvPr>
            <p:ph idx="1" type="body"/>
          </p:nvPr>
        </p:nvSpPr>
        <p:spPr>
          <a:xfrm>
            <a:off x="311700" y="1298448"/>
            <a:ext cx="8522100" cy="3575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A quick look at the user experience and key features.</a:t>
            </a:r>
            <a:endParaRPr/>
          </a:p>
        </p:txBody>
      </p:sp>
      <p:sp>
        <p:nvSpPr>
          <p:cNvPr id="103" name="Google Shape;103;p16"/>
          <p:cNvSpPr txBox="1"/>
          <p:nvPr>
            <p:ph idx="2" type="title"/>
          </p:nvPr>
        </p:nvSpPr>
        <p:spPr>
          <a:xfrm>
            <a:off x="311700" y="146300"/>
            <a:ext cx="8520600" cy="29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Workspace Toolkit by Jeff Su">
  <a:themeElements>
    <a:clrScheme name="Simple Light">
      <a:dk1>
        <a:srgbClr val="094067"/>
      </a:dk1>
      <a:lt1>
        <a:srgbClr val="FFFFFF"/>
      </a:lt1>
      <a:dk2>
        <a:srgbClr val="3DA9FC"/>
      </a:dk2>
      <a:lt2>
        <a:srgbClr val="5F6C7B"/>
      </a:lt2>
      <a:accent1>
        <a:srgbClr val="EF4565"/>
      </a:accent1>
      <a:accent2>
        <a:srgbClr val="0842A0"/>
      </a:accent2>
      <a:accent3>
        <a:srgbClr val="90B4CE"/>
      </a:accent3>
      <a:accent4>
        <a:srgbClr val="F1F3F4"/>
      </a:accent4>
      <a:accent5>
        <a:srgbClr val="DFF1FF"/>
      </a:accent5>
      <a:accent6>
        <a:srgbClr val="EEFF41"/>
      </a:accent6>
      <a:hlink>
        <a:srgbClr val="09406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